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</p:sldIdLst>
  <p:sldSz cy="5143500" cx="9144000"/>
  <p:notesSz cx="6858000" cy="9144000"/>
  <p:embeddedFontLst>
    <p:embeddedFont>
      <p:font typeface="Raleway"/>
      <p:regular r:id="rId31"/>
      <p:bold r:id="rId32"/>
      <p:italic r:id="rId33"/>
      <p:boldItalic r:id="rId34"/>
    </p:embeddedFont>
    <p:embeddedFont>
      <p:font typeface="Lato"/>
      <p:regular r:id="rId35"/>
      <p:bold r:id="rId36"/>
      <p:italic r:id="rId37"/>
      <p:boldItalic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aleway-regular.fntdata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Raleway-italic.fntdata"/><Relationship Id="rId10" Type="http://schemas.openxmlformats.org/officeDocument/2006/relationships/slide" Target="slides/slide5.xml"/><Relationship Id="rId32" Type="http://schemas.openxmlformats.org/officeDocument/2006/relationships/font" Target="fonts/Raleway-bold.fntdata"/><Relationship Id="rId13" Type="http://schemas.openxmlformats.org/officeDocument/2006/relationships/slide" Target="slides/slide8.xml"/><Relationship Id="rId35" Type="http://schemas.openxmlformats.org/officeDocument/2006/relationships/font" Target="fonts/Lato-regular.fntdata"/><Relationship Id="rId12" Type="http://schemas.openxmlformats.org/officeDocument/2006/relationships/slide" Target="slides/slide7.xml"/><Relationship Id="rId34" Type="http://schemas.openxmlformats.org/officeDocument/2006/relationships/font" Target="fonts/Raleway-boldItalic.fntdata"/><Relationship Id="rId15" Type="http://schemas.openxmlformats.org/officeDocument/2006/relationships/slide" Target="slides/slide10.xml"/><Relationship Id="rId37" Type="http://schemas.openxmlformats.org/officeDocument/2006/relationships/font" Target="fonts/Lato-italic.fntdata"/><Relationship Id="rId14" Type="http://schemas.openxmlformats.org/officeDocument/2006/relationships/slide" Target="slides/slide9.xml"/><Relationship Id="rId36" Type="http://schemas.openxmlformats.org/officeDocument/2006/relationships/font" Target="fonts/Lato-bold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38" Type="http://schemas.openxmlformats.org/officeDocument/2006/relationships/font" Target="fonts/Lato-bold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Shape 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Shape 14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Shape 1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Shape 1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Shape 1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Shape 1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Shape 19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Shape 2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Shape 21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Shape 22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Shape 2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Shape 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Shape 23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Shape 24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Shape 25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Shape 26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Shape 2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Shape 2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Shape 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Shape 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Shape 1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Shape 10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Shape 11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Shape 1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Shape 13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hape 10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Shape 11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" name="Shape 12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Shape 13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Shape 14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Shape 61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2" name="Shape 62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3" name="Shape 63"/>
          <p:cNvSpPr txBox="1"/>
          <p:nvPr>
            <p:ph hasCustomPrompt="1" type="title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64" name="Shape 64"/>
          <p:cNvSpPr txBox="1"/>
          <p:nvPr>
            <p:ph idx="1" type="body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5" name="Shape 6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hape 17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" name="Shape 18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" name="Shape 19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Shape 2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hape 22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" name="Shape 23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" name="Shape 24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" name="Shape 2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Shape 26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Shape 29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" name="Shape 30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" name="Shape 31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" name="Shape 32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Shape 33"/>
          <p:cNvSpPr txBox="1"/>
          <p:nvPr>
            <p:ph idx="1" type="body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Shape 34"/>
          <p:cNvSpPr txBox="1"/>
          <p:nvPr>
            <p:ph idx="2" type="body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Shape 3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8" name="Shape 3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Shape 40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Shape 41"/>
          <p:cNvSpPr txBox="1"/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2" name="Shape 42"/>
          <p:cNvSpPr txBox="1"/>
          <p:nvPr>
            <p:ph idx="1" type="body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rgbClr val="353535"/>
        </a:solid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Shape 45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6" name="Shape 46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0" name="Shape 50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1" name="Shape 51"/>
          <p:cNvSpPr txBox="1"/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Shape 52"/>
          <p:cNvSpPr txBox="1"/>
          <p:nvPr>
            <p:ph idx="1" type="subTitle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3" name="Shape 5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4" name="Shape 5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Shape 56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7" name="Shape 57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8" name="Shape 58"/>
          <p:cNvSpPr txBox="1"/>
          <p:nvPr>
            <p:ph idx="1" type="body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59" name="Shape 5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wiss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Relationship Id="rId4" Type="http://schemas.openxmlformats.org/officeDocument/2006/relationships/image" Target="../media/image29.png"/><Relationship Id="rId5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Relationship Id="rId4" Type="http://schemas.openxmlformats.org/officeDocument/2006/relationships/image" Target="../media/image8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Relationship Id="rId4" Type="http://schemas.openxmlformats.org/officeDocument/2006/relationships/image" Target="../media/image2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Relationship Id="rId4" Type="http://schemas.openxmlformats.org/officeDocument/2006/relationships/image" Target="../media/image2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6.gif"/><Relationship Id="rId4" Type="http://schemas.openxmlformats.org/officeDocument/2006/relationships/image" Target="../media/image19.gif"/><Relationship Id="rId5" Type="http://schemas.openxmlformats.org/officeDocument/2006/relationships/image" Target="../media/image27.gif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jpg"/><Relationship Id="rId4" Type="http://schemas.openxmlformats.org/officeDocument/2006/relationships/image" Target="../media/image14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7.jpg"/><Relationship Id="rId4" Type="http://schemas.openxmlformats.org/officeDocument/2006/relationships/image" Target="../media/image15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6.jpg"/><Relationship Id="rId4" Type="http://schemas.openxmlformats.org/officeDocument/2006/relationships/image" Target="../media/image18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0.jpg"/><Relationship Id="rId4" Type="http://schemas.openxmlformats.org/officeDocument/2006/relationships/image" Target="../media/image21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2.jpg"/><Relationship Id="rId4" Type="http://schemas.openxmlformats.org/officeDocument/2006/relationships/image" Target="../media/image23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5.jpg"/><Relationship Id="rId4" Type="http://schemas.openxmlformats.org/officeDocument/2006/relationships/image" Target="../media/image24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2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29.png"/><Relationship Id="rId5" Type="http://schemas.openxmlformats.org/officeDocument/2006/relationships/image" Target="../media/image3.png"/><Relationship Id="rId6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29.png"/><Relationship Id="rId5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Relationship Id="rId4" Type="http://schemas.openxmlformats.org/officeDocument/2006/relationships/image" Target="../media/image29.png"/><Relationship Id="rId5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/>
          <p:nvPr>
            <p:ph type="ctrTitle"/>
          </p:nvPr>
        </p:nvSpPr>
        <p:spPr>
          <a:xfrm>
            <a:off x="2371725" y="630225"/>
            <a:ext cx="6331500" cy="317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Superpixel preprocessing as data reduction in image recognition</a:t>
            </a:r>
            <a:endParaRPr/>
          </a:p>
        </p:txBody>
      </p:sp>
      <p:sp>
        <p:nvSpPr>
          <p:cNvPr id="73" name="Shape 73"/>
          <p:cNvSpPr txBox="1"/>
          <p:nvPr>
            <p:ph idx="1" type="subTitle"/>
          </p:nvPr>
        </p:nvSpPr>
        <p:spPr>
          <a:xfrm>
            <a:off x="2390275" y="4140000"/>
            <a:ext cx="6331500" cy="645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Mitan Theodor-Alexandru</a:t>
            </a:r>
            <a:endParaRPr sz="24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Coordonator: Lect. Dr. Benchea Razvan</a:t>
            </a:r>
            <a:endParaRPr sz="2400"/>
          </a:p>
        </p:txBody>
      </p:sp>
      <p:sp>
        <p:nvSpPr>
          <p:cNvPr id="74" name="Shape 7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" name="Shape 150"/>
          <p:cNvGrpSpPr/>
          <p:nvPr/>
        </p:nvGrpSpPr>
        <p:grpSpPr>
          <a:xfrm>
            <a:off x="66100" y="1171853"/>
            <a:ext cx="2212050" cy="2799786"/>
            <a:chOff x="6803263" y="395363"/>
            <a:chExt cx="2212050" cy="4077754"/>
          </a:xfrm>
        </p:grpSpPr>
        <p:pic>
          <p:nvPicPr>
            <p:cNvPr id="151" name="Shape 151"/>
            <p:cNvPicPr preferRelativeResize="0"/>
            <p:nvPr/>
          </p:nvPicPr>
          <p:blipFill rotWithShape="1">
            <a:blip r:embed="rId3">
              <a:alphaModFix/>
            </a:blip>
            <a:srcRect b="19672" l="0" r="0" t="0"/>
            <a:stretch/>
          </p:blipFill>
          <p:spPr>
            <a:xfrm>
              <a:off x="6803263" y="427457"/>
              <a:ext cx="2212050" cy="40456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ece of duct tape sticking a note to the slide" id="152" name="Shape 152"/>
            <p:cNvPicPr preferRelativeResize="0"/>
            <p:nvPr/>
          </p:nvPicPr>
          <p:blipFill rotWithShape="1">
            <a:blip r:embed="rId4">
              <a:alphaModFix/>
            </a:blip>
            <a:srcRect b="10011" l="9244" r="2118" t="5926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3" name="Shape 153"/>
            <p:cNvSpPr txBox="1"/>
            <p:nvPr/>
          </p:nvSpPr>
          <p:spPr>
            <a:xfrm>
              <a:off x="6944800" y="6842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rPr b="1" lang="en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Distance multiplier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>
                <a:spcBef>
                  <a:spcPts val="80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X and Y can be multiplied by a custom parameter for various effects</a:t>
              </a:r>
              <a:endParaRPr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>
                <a:spcBef>
                  <a:spcPts val="80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Low dmul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>
                <a:spcBef>
                  <a:spcPts val="80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Colour reduction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>
                <a:spcBef>
                  <a:spcPts val="80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High dmul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>
                <a:spcBef>
                  <a:spcPts val="800"/>
                </a:spcBef>
                <a:spcAft>
                  <a:spcPts val="80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A Voronoi mapping with average local colour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pic>
        <p:nvPicPr>
          <p:cNvPr id="154" name="Shape 1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67875" y="89500"/>
            <a:ext cx="5900599" cy="4964501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Shape 15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 txBox="1"/>
          <p:nvPr>
            <p:ph type="title"/>
          </p:nvPr>
        </p:nvSpPr>
        <p:spPr>
          <a:xfrm>
            <a:off x="298575" y="402775"/>
            <a:ext cx="8716500" cy="117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Superpixels to input</a:t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161" name="Shape 161"/>
          <p:cNvSpPr txBox="1"/>
          <p:nvPr>
            <p:ph type="title"/>
          </p:nvPr>
        </p:nvSpPr>
        <p:spPr>
          <a:xfrm>
            <a:off x="535775" y="1480150"/>
            <a:ext cx="7167900" cy="30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400"/>
              <a:buFont typeface="Lato"/>
              <a:buAutoNum type="arabicPeriod"/>
            </a:pPr>
            <a:r>
              <a:rPr b="0" lang="en" sz="2400">
                <a:solidFill>
                  <a:srgbClr val="EFEFEF"/>
                </a:solidFill>
                <a:latin typeface="Lato"/>
                <a:ea typeface="Lato"/>
                <a:cs typeface="Lato"/>
                <a:sym typeface="Lato"/>
              </a:rPr>
              <a:t>“Cellbatch” uses the averages of each superpixel</a:t>
            </a:r>
            <a:endParaRPr b="0" sz="2400">
              <a:solidFill>
                <a:srgbClr val="EFEFE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810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400"/>
              <a:buFont typeface="Lato"/>
              <a:buAutoNum type="arabicPeriod"/>
            </a:pPr>
            <a:r>
              <a:rPr b="0" lang="en" sz="2400">
                <a:solidFill>
                  <a:srgbClr val="EFEFEF"/>
                </a:solidFill>
                <a:latin typeface="Lato"/>
                <a:ea typeface="Lato"/>
                <a:cs typeface="Lato"/>
                <a:sym typeface="Lato"/>
              </a:rPr>
              <a:t>“Relbatch” uses batches of relationships with Euclidean metrics</a:t>
            </a:r>
            <a:endParaRPr b="0" sz="2400">
              <a:solidFill>
                <a:srgbClr val="EFEFE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62" name="Shape 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0200" y="3465338"/>
            <a:ext cx="4257675" cy="27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Shape 1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53063" y="2365200"/>
            <a:ext cx="2143125" cy="2476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Shape 16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 txBox="1"/>
          <p:nvPr>
            <p:ph type="title"/>
          </p:nvPr>
        </p:nvSpPr>
        <p:spPr>
          <a:xfrm>
            <a:off x="298575" y="402775"/>
            <a:ext cx="8716500" cy="117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neural network</a:t>
            </a:r>
            <a:endParaRPr>
              <a:solidFill>
                <a:schemeClr val="accent5"/>
              </a:solidFill>
            </a:endParaRPr>
          </a:p>
        </p:txBody>
      </p:sp>
      <p:pic>
        <p:nvPicPr>
          <p:cNvPr id="170" name="Shape 1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8575" y="1782601"/>
            <a:ext cx="3171700" cy="242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Shape 1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40325" y="2199500"/>
            <a:ext cx="5274750" cy="15956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Shape 172"/>
          <p:cNvSpPr txBox="1"/>
          <p:nvPr>
            <p:ph type="title"/>
          </p:nvPr>
        </p:nvSpPr>
        <p:spPr>
          <a:xfrm>
            <a:off x="1068275" y="4327000"/>
            <a:ext cx="1632300" cy="56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0" lang="en" sz="2400">
                <a:solidFill>
                  <a:srgbClr val="EFEFEF"/>
                </a:solidFill>
                <a:latin typeface="Lato"/>
                <a:ea typeface="Lato"/>
                <a:cs typeface="Lato"/>
                <a:sym typeface="Lato"/>
              </a:rPr>
              <a:t>Cellbatch</a:t>
            </a:r>
            <a:endParaRPr b="0" sz="2400">
              <a:solidFill>
                <a:srgbClr val="EFEFE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3" name="Shape 173"/>
          <p:cNvSpPr txBox="1"/>
          <p:nvPr>
            <p:ph type="title"/>
          </p:nvPr>
        </p:nvSpPr>
        <p:spPr>
          <a:xfrm>
            <a:off x="5914350" y="3971025"/>
            <a:ext cx="926700" cy="61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0" lang="en" sz="2400">
                <a:solidFill>
                  <a:srgbClr val="EFEFEF"/>
                </a:solidFill>
                <a:latin typeface="Lato"/>
                <a:ea typeface="Lato"/>
                <a:cs typeface="Lato"/>
                <a:sym typeface="Lato"/>
              </a:rPr>
              <a:t>CNN</a:t>
            </a:r>
            <a:endParaRPr b="0" sz="2400">
              <a:solidFill>
                <a:srgbClr val="EFEFE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4" name="Shape 17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 txBox="1"/>
          <p:nvPr>
            <p:ph type="title"/>
          </p:nvPr>
        </p:nvSpPr>
        <p:spPr>
          <a:xfrm>
            <a:off x="520825" y="1933600"/>
            <a:ext cx="7167900" cy="30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400"/>
              <a:buFont typeface="Lato"/>
              <a:buAutoNum type="arabicPeriod"/>
            </a:pPr>
            <a:r>
              <a:rPr b="0" lang="en" sz="2400">
                <a:solidFill>
                  <a:srgbClr val="EFEFEF"/>
                </a:solidFill>
                <a:latin typeface="Lato"/>
                <a:ea typeface="Lato"/>
                <a:cs typeface="Lato"/>
                <a:sym typeface="Lato"/>
              </a:rPr>
              <a:t>30 clusters</a:t>
            </a:r>
            <a:endParaRPr b="0" sz="2400">
              <a:solidFill>
                <a:srgbClr val="EFEFE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810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400"/>
              <a:buFont typeface="Lato"/>
              <a:buAutoNum type="arabicPeriod"/>
            </a:pPr>
            <a:r>
              <a:rPr b="0" lang="en" sz="2400">
                <a:solidFill>
                  <a:srgbClr val="EFEFEF"/>
                </a:solidFill>
                <a:latin typeface="Lato"/>
                <a:ea typeface="Lato"/>
                <a:cs typeface="Lato"/>
                <a:sym typeface="Lato"/>
              </a:rPr>
              <a:t>20 epochs</a:t>
            </a:r>
            <a:endParaRPr b="0" sz="2400">
              <a:solidFill>
                <a:srgbClr val="EFEFE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810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400"/>
              <a:buFont typeface="Lato"/>
              <a:buAutoNum type="arabicPeriod"/>
            </a:pPr>
            <a:r>
              <a:rPr b="0" lang="en" sz="2400">
                <a:solidFill>
                  <a:srgbClr val="EFEFEF"/>
                </a:solidFill>
                <a:latin typeface="Lato"/>
                <a:ea typeface="Lato"/>
                <a:cs typeface="Lato"/>
                <a:sym typeface="Lato"/>
              </a:rPr>
              <a:t>All images</a:t>
            </a:r>
            <a:endParaRPr b="0" sz="2400">
              <a:solidFill>
                <a:srgbClr val="EFEFE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810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400"/>
              <a:buFont typeface="Lato"/>
              <a:buAutoNum type="arabicPeriod"/>
            </a:pPr>
            <a:r>
              <a:rPr b="0" lang="en" sz="2400">
                <a:solidFill>
                  <a:srgbClr val="EFEFEF"/>
                </a:solidFill>
                <a:latin typeface="Lato"/>
                <a:ea typeface="Lato"/>
                <a:cs typeface="Lato"/>
                <a:sym typeface="Lato"/>
              </a:rPr>
              <a:t>We track accuracy and time</a:t>
            </a:r>
            <a:endParaRPr b="0" sz="2400">
              <a:solidFill>
                <a:srgbClr val="EFEFE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810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400"/>
              <a:buFont typeface="Lato"/>
              <a:buAutoNum type="arabicPeriod"/>
            </a:pPr>
            <a:r>
              <a:rPr b="0" lang="en" sz="2400">
                <a:solidFill>
                  <a:srgbClr val="EFEFEF"/>
                </a:solidFill>
                <a:latin typeface="Lato"/>
                <a:ea typeface="Lato"/>
                <a:cs typeface="Lato"/>
                <a:sym typeface="Lato"/>
              </a:rPr>
              <a:t>Baseline: flat, fully-connected network</a:t>
            </a:r>
            <a:endParaRPr b="0" sz="2400">
              <a:solidFill>
                <a:srgbClr val="EFEFE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0" name="Shape 180"/>
          <p:cNvSpPr txBox="1"/>
          <p:nvPr>
            <p:ph type="title"/>
          </p:nvPr>
        </p:nvSpPr>
        <p:spPr>
          <a:xfrm>
            <a:off x="283100" y="712150"/>
            <a:ext cx="6348000" cy="9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Rules</a:t>
            </a:r>
            <a:endParaRPr>
              <a:solidFill>
                <a:schemeClr val="accent5"/>
              </a:solidFill>
            </a:endParaRPr>
          </a:p>
        </p:txBody>
      </p:sp>
      <p:grpSp>
        <p:nvGrpSpPr>
          <p:cNvPr id="181" name="Shape 181"/>
          <p:cNvGrpSpPr/>
          <p:nvPr/>
        </p:nvGrpSpPr>
        <p:grpSpPr>
          <a:xfrm>
            <a:off x="5136688" y="1036479"/>
            <a:ext cx="2212050" cy="2537076"/>
            <a:chOff x="6803275" y="395363"/>
            <a:chExt cx="2212050" cy="2537076"/>
          </a:xfrm>
        </p:grpSpPr>
        <p:pic>
          <p:nvPicPr>
            <p:cNvPr id="182" name="Shape 18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ece of duct tape sticking a note to the slide" id="183" name="Shape 183"/>
            <p:cNvPicPr preferRelativeResize="0"/>
            <p:nvPr/>
          </p:nvPicPr>
          <p:blipFill rotWithShape="1">
            <a:blip r:embed="rId4">
              <a:alphaModFix/>
            </a:blip>
            <a:srcRect b="10011" l="9244" r="2118" t="5926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4" name="Shape 184"/>
            <p:cNvSpPr txBox="1"/>
            <p:nvPr/>
          </p:nvSpPr>
          <p:spPr>
            <a:xfrm>
              <a:off x="6944800" y="6842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rPr b="1" lang="en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Other parameters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>
                <a:spcBef>
                  <a:spcPts val="800"/>
                </a:spcBef>
                <a:spcAft>
                  <a:spcPts val="80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Each algorithm has its own parameters, and they have been tweaked to roughly similar degrees of complexity</a:t>
              </a:r>
              <a:endParaRPr b="1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sp>
        <p:nvSpPr>
          <p:cNvPr id="185" name="Shape 18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 txBox="1"/>
          <p:nvPr>
            <p:ph type="title"/>
          </p:nvPr>
        </p:nvSpPr>
        <p:spPr>
          <a:xfrm>
            <a:off x="520825" y="1933600"/>
            <a:ext cx="7167900" cy="30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572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3600"/>
              <a:buFont typeface="Lato"/>
              <a:buAutoNum type="arabicPeriod"/>
            </a:pPr>
            <a:r>
              <a:rPr b="0" lang="en" sz="3600">
                <a:solidFill>
                  <a:srgbClr val="EFEFEF"/>
                </a:solidFill>
                <a:latin typeface="Lato"/>
                <a:ea typeface="Lato"/>
                <a:cs typeface="Lato"/>
                <a:sym typeface="Lato"/>
              </a:rPr>
              <a:t>Cellbatch: ~85%</a:t>
            </a:r>
            <a:endParaRPr b="0" sz="3600">
              <a:solidFill>
                <a:srgbClr val="EFEFEF"/>
              </a:solidFill>
              <a:latin typeface="Lato"/>
              <a:ea typeface="Lato"/>
              <a:cs typeface="Lato"/>
              <a:sym typeface="Lato"/>
            </a:endParaRPr>
          </a:p>
          <a:p>
            <a:pPr indent="-4572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3600"/>
              <a:buFont typeface="Lato"/>
              <a:buAutoNum type="arabicPeriod"/>
            </a:pPr>
            <a:r>
              <a:rPr b="0" lang="en" sz="3600">
                <a:solidFill>
                  <a:srgbClr val="EFEFEF"/>
                </a:solidFill>
                <a:latin typeface="Lato"/>
                <a:ea typeface="Lato"/>
                <a:cs typeface="Lato"/>
                <a:sym typeface="Lato"/>
              </a:rPr>
              <a:t>Relbatch: ~86%</a:t>
            </a:r>
            <a:endParaRPr b="0" sz="3600">
              <a:solidFill>
                <a:srgbClr val="EFEFEF"/>
              </a:solidFill>
              <a:latin typeface="Lato"/>
              <a:ea typeface="Lato"/>
              <a:cs typeface="Lato"/>
              <a:sym typeface="Lato"/>
            </a:endParaRPr>
          </a:p>
          <a:p>
            <a:pPr indent="-4572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3600"/>
              <a:buFont typeface="Lato"/>
              <a:buAutoNum type="arabicPeriod"/>
            </a:pPr>
            <a:r>
              <a:rPr b="0" lang="en" sz="3600">
                <a:solidFill>
                  <a:srgbClr val="EFEFEF"/>
                </a:solidFill>
                <a:latin typeface="Lato"/>
                <a:ea typeface="Lato"/>
                <a:cs typeface="Lato"/>
                <a:sym typeface="Lato"/>
              </a:rPr>
              <a:t>Flat: ~50%</a:t>
            </a:r>
            <a:endParaRPr b="0" sz="3600">
              <a:solidFill>
                <a:srgbClr val="EFEFE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1" name="Shape 191"/>
          <p:cNvSpPr txBox="1"/>
          <p:nvPr>
            <p:ph type="title"/>
          </p:nvPr>
        </p:nvSpPr>
        <p:spPr>
          <a:xfrm>
            <a:off x="283100" y="712150"/>
            <a:ext cx="7693800" cy="9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Accuracy for “CIFAR-2”</a:t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192" name="Shape 19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93" name="Shape 193"/>
          <p:cNvGrpSpPr/>
          <p:nvPr/>
        </p:nvGrpSpPr>
        <p:grpSpPr>
          <a:xfrm>
            <a:off x="6160888" y="1824116"/>
            <a:ext cx="2212050" cy="2537076"/>
            <a:chOff x="6803275" y="395363"/>
            <a:chExt cx="2212050" cy="2537076"/>
          </a:xfrm>
        </p:grpSpPr>
        <p:pic>
          <p:nvPicPr>
            <p:cNvPr id="194" name="Shape 19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ece of duct tape sticking a note to the slide" id="195" name="Shape 195"/>
            <p:cNvPicPr preferRelativeResize="0"/>
            <p:nvPr/>
          </p:nvPicPr>
          <p:blipFill rotWithShape="1">
            <a:blip r:embed="rId4">
              <a:alphaModFix/>
            </a:blip>
            <a:srcRect b="10011" l="9244" r="2118" t="5926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6" name="Shape 196"/>
            <p:cNvSpPr txBox="1"/>
            <p:nvPr/>
          </p:nvSpPr>
          <p:spPr>
            <a:xfrm>
              <a:off x="6944800" y="6842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rPr b="1" lang="en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Data size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>
                <a:spcBef>
                  <a:spcPts val="800"/>
                </a:spcBef>
                <a:spcAft>
                  <a:spcPts val="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Cellbatch has reduced the input data to under a tenth of its original size.</a:t>
              </a:r>
              <a:endParaRPr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>
                <a:spcBef>
                  <a:spcPts val="800"/>
                </a:spcBef>
                <a:spcAft>
                  <a:spcPts val="80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Relbatch has increased it slightly, depending on number of relationships.</a:t>
              </a:r>
              <a:endParaRPr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 txBox="1"/>
          <p:nvPr>
            <p:ph type="title"/>
          </p:nvPr>
        </p:nvSpPr>
        <p:spPr>
          <a:xfrm>
            <a:off x="0" y="345825"/>
            <a:ext cx="7693800" cy="9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Timing </a:t>
            </a:r>
            <a:endParaRPr>
              <a:solidFill>
                <a:schemeClr val="accent5"/>
              </a:solidFill>
            </a:endParaRPr>
          </a:p>
        </p:txBody>
      </p:sp>
      <p:pic>
        <p:nvPicPr>
          <p:cNvPr id="202" name="Shape 2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1700" y="123350"/>
            <a:ext cx="6708900" cy="4657550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Shape 20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 txBox="1"/>
          <p:nvPr>
            <p:ph type="title"/>
          </p:nvPr>
        </p:nvSpPr>
        <p:spPr>
          <a:xfrm>
            <a:off x="283100" y="254950"/>
            <a:ext cx="8396400" cy="9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Gif, demos (changing dmul)</a:t>
            </a:r>
            <a:endParaRPr>
              <a:solidFill>
                <a:schemeClr val="accent5"/>
              </a:solidFill>
            </a:endParaRPr>
          </a:p>
        </p:txBody>
      </p:sp>
      <p:pic>
        <p:nvPicPr>
          <p:cNvPr id="209" name="Shape 2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775" y="1301187"/>
            <a:ext cx="3753025" cy="254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Shape 2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61475" y="1120200"/>
            <a:ext cx="2438400" cy="243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Shape 2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26150" y="2939500"/>
            <a:ext cx="2635975" cy="2033475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Shape 2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 txBox="1"/>
          <p:nvPr>
            <p:ph type="title"/>
          </p:nvPr>
        </p:nvSpPr>
        <p:spPr>
          <a:xfrm>
            <a:off x="261750" y="140578"/>
            <a:ext cx="8620500" cy="101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Correctly classified suns</a:t>
            </a:r>
            <a:endParaRPr/>
          </a:p>
        </p:txBody>
      </p:sp>
      <p:sp>
        <p:nvSpPr>
          <p:cNvPr id="218" name="Shape 21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9" name="Shape 2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12678"/>
            <a:ext cx="4214857" cy="36784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Shape 2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7132" y="1661241"/>
            <a:ext cx="4471942" cy="29812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 txBox="1"/>
          <p:nvPr>
            <p:ph type="title"/>
          </p:nvPr>
        </p:nvSpPr>
        <p:spPr>
          <a:xfrm>
            <a:off x="261750" y="140578"/>
            <a:ext cx="8620500" cy="101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Correctly classified suns</a:t>
            </a:r>
            <a:endParaRPr/>
          </a:p>
        </p:txBody>
      </p:sp>
      <p:sp>
        <p:nvSpPr>
          <p:cNvPr id="226" name="Shape 22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27" name="Shape 2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8538" y="1258903"/>
            <a:ext cx="3660565" cy="36784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Shape 2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5202" y="1486278"/>
            <a:ext cx="4294443" cy="32236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 txBox="1"/>
          <p:nvPr>
            <p:ph type="title"/>
          </p:nvPr>
        </p:nvSpPr>
        <p:spPr>
          <a:xfrm>
            <a:off x="261750" y="140578"/>
            <a:ext cx="8620500" cy="101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Wrongly classified suns</a:t>
            </a:r>
            <a:endParaRPr/>
          </a:p>
        </p:txBody>
      </p:sp>
      <p:sp>
        <p:nvSpPr>
          <p:cNvPr id="234" name="Shape 23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35" name="Shape 2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750" y="1725149"/>
            <a:ext cx="4126226" cy="23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Shape 2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3003" y="1472597"/>
            <a:ext cx="4239249" cy="282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/>
          <p:nvPr>
            <p:ph idx="4294967295" type="title"/>
          </p:nvPr>
        </p:nvSpPr>
        <p:spPr>
          <a:xfrm>
            <a:off x="535775" y="712150"/>
            <a:ext cx="51972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>
                <a:solidFill>
                  <a:schemeClr val="dk1"/>
                </a:solidFill>
              </a:rPr>
              <a:t>Outline</a:t>
            </a:r>
            <a:endParaRPr sz="2400"/>
          </a:p>
        </p:txBody>
      </p:sp>
      <p:sp>
        <p:nvSpPr>
          <p:cNvPr id="80" name="Shape 80"/>
          <p:cNvSpPr txBox="1"/>
          <p:nvPr>
            <p:ph idx="4294967295" type="title"/>
          </p:nvPr>
        </p:nvSpPr>
        <p:spPr>
          <a:xfrm>
            <a:off x="535775" y="1480150"/>
            <a:ext cx="5197200" cy="30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800">
                <a:latin typeface="Lato"/>
                <a:ea typeface="Lato"/>
                <a:cs typeface="Lato"/>
                <a:sym typeface="Lato"/>
              </a:rPr>
              <a:t>We use </a:t>
            </a:r>
            <a:r>
              <a:rPr lang="e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clustering</a:t>
            </a:r>
            <a:r>
              <a:rPr b="0" lang="en" sz="1800">
                <a:latin typeface="Lato"/>
                <a:ea typeface="Lato"/>
                <a:cs typeface="Lato"/>
                <a:sym typeface="Lato"/>
              </a:rPr>
              <a:t> to 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reduce computational effort</a:t>
            </a:r>
            <a:r>
              <a:rPr b="0" lang="en" sz="1800">
                <a:latin typeface="Lato"/>
                <a:ea typeface="Lato"/>
                <a:cs typeface="Lato"/>
                <a:sym typeface="Lato"/>
              </a:rPr>
              <a:t> and training time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 </a:t>
            </a:r>
            <a:r>
              <a:rPr b="0" lang="en" sz="1800">
                <a:latin typeface="Lato"/>
                <a:ea typeface="Lato"/>
                <a:cs typeface="Lato"/>
                <a:sym typeface="Lato"/>
              </a:rPr>
              <a:t>required for image recognition with</a:t>
            </a:r>
            <a:r>
              <a:rPr b="0" lang="en" sz="1800"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 simpler neural network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 </a:t>
            </a:r>
            <a:r>
              <a:rPr b="0" lang="en" sz="1800">
                <a:latin typeface="Lato"/>
                <a:ea typeface="Lato"/>
                <a:cs typeface="Lato"/>
                <a:sym typeface="Lato"/>
              </a:rPr>
              <a:t>architecture that 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trains very rapidly</a:t>
            </a:r>
            <a:r>
              <a:rPr b="0" lang="en" sz="1800">
                <a:latin typeface="Lato"/>
                <a:ea typeface="Lato"/>
                <a:cs typeface="Lato"/>
                <a:sym typeface="Lato"/>
              </a:rPr>
              <a:t>.</a:t>
            </a:r>
            <a:endParaRPr b="0"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0"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b="0" lang="en" sz="1800">
                <a:latin typeface="Lato"/>
                <a:ea typeface="Lato"/>
                <a:cs typeface="Lato"/>
                <a:sym typeface="Lato"/>
              </a:rPr>
              <a:t>As such, we use a combination of two fundamental machine learning techniques.</a:t>
            </a:r>
            <a:endParaRPr b="0" sz="1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1" name="Shape 8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 txBox="1"/>
          <p:nvPr>
            <p:ph type="title"/>
          </p:nvPr>
        </p:nvSpPr>
        <p:spPr>
          <a:xfrm>
            <a:off x="261750" y="140578"/>
            <a:ext cx="8620500" cy="101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Correctly classified moons</a:t>
            </a:r>
            <a:endParaRPr/>
          </a:p>
        </p:txBody>
      </p:sp>
      <p:sp>
        <p:nvSpPr>
          <p:cNvPr id="242" name="Shape 24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43" name="Shape 2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12678"/>
            <a:ext cx="5520633" cy="36784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Shape 2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35683" y="1935553"/>
            <a:ext cx="3166167" cy="24326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 txBox="1"/>
          <p:nvPr>
            <p:ph type="title"/>
          </p:nvPr>
        </p:nvSpPr>
        <p:spPr>
          <a:xfrm>
            <a:off x="261750" y="140578"/>
            <a:ext cx="8620500" cy="101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Correctly </a:t>
            </a:r>
            <a:r>
              <a:rPr lang="en"/>
              <a:t>classified</a:t>
            </a:r>
            <a:r>
              <a:rPr lang="en"/>
              <a:t> moons</a:t>
            </a:r>
            <a:endParaRPr/>
          </a:p>
        </p:txBody>
      </p:sp>
      <p:sp>
        <p:nvSpPr>
          <p:cNvPr id="250" name="Shape 25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51" name="Shape 2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12678"/>
            <a:ext cx="3678423" cy="36784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Shape 2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68273" y="1770678"/>
            <a:ext cx="5008378" cy="27624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 txBox="1"/>
          <p:nvPr>
            <p:ph type="title"/>
          </p:nvPr>
        </p:nvSpPr>
        <p:spPr>
          <a:xfrm>
            <a:off x="261750" y="140578"/>
            <a:ext cx="8620500" cy="101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Wrongly </a:t>
            </a:r>
            <a:r>
              <a:rPr lang="en"/>
              <a:t>classified</a:t>
            </a:r>
            <a:r>
              <a:rPr lang="en"/>
              <a:t> moons</a:t>
            </a:r>
            <a:endParaRPr/>
          </a:p>
        </p:txBody>
      </p:sp>
      <p:sp>
        <p:nvSpPr>
          <p:cNvPr id="258" name="Shape 25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59" name="Shape 2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12678"/>
            <a:ext cx="4900208" cy="36784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Shape 2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49900" y="1337392"/>
            <a:ext cx="3896800" cy="31742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 txBox="1"/>
          <p:nvPr>
            <p:ph type="title"/>
          </p:nvPr>
        </p:nvSpPr>
        <p:spPr>
          <a:xfrm>
            <a:off x="520825" y="1933600"/>
            <a:ext cx="7167900" cy="30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Font typeface="Lato"/>
              <a:buChar char="●"/>
            </a:pPr>
            <a:r>
              <a:rPr b="0" lang="en" sz="1800">
                <a:solidFill>
                  <a:srgbClr val="EFEFEF"/>
                </a:solidFill>
                <a:latin typeface="Lato"/>
                <a:ea typeface="Lato"/>
                <a:cs typeface="Lato"/>
                <a:sym typeface="Lato"/>
              </a:rPr>
              <a:t>Better use of the superpixels’ immediate neighbourhood</a:t>
            </a:r>
            <a:endParaRPr b="0" sz="1800">
              <a:solidFill>
                <a:srgbClr val="EFEFE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Font typeface="Lato"/>
              <a:buChar char="●"/>
            </a:pPr>
            <a:r>
              <a:rPr b="0" lang="en" sz="1800">
                <a:solidFill>
                  <a:srgbClr val="EFEFEF"/>
                </a:solidFill>
                <a:latin typeface="Lato"/>
                <a:ea typeface="Lato"/>
                <a:cs typeface="Lato"/>
                <a:sym typeface="Lato"/>
              </a:rPr>
              <a:t>Cluster analysis on superpixels</a:t>
            </a:r>
            <a:endParaRPr b="0" sz="1800">
              <a:solidFill>
                <a:srgbClr val="EFEFE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Font typeface="Lato"/>
              <a:buChar char="●"/>
            </a:pPr>
            <a:r>
              <a:rPr b="0" lang="en" sz="1800">
                <a:solidFill>
                  <a:srgbClr val="EFEFEF"/>
                </a:solidFill>
                <a:latin typeface="Lato"/>
                <a:ea typeface="Lato"/>
                <a:cs typeface="Lato"/>
                <a:sym typeface="Lato"/>
              </a:rPr>
              <a:t>SLIC-like optimisations (limited search space)</a:t>
            </a:r>
            <a:endParaRPr b="0" sz="1800">
              <a:solidFill>
                <a:srgbClr val="EFEFE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0" sz="1800">
              <a:solidFill>
                <a:srgbClr val="EFEFE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6" name="Shape 266"/>
          <p:cNvSpPr txBox="1"/>
          <p:nvPr>
            <p:ph type="title"/>
          </p:nvPr>
        </p:nvSpPr>
        <p:spPr>
          <a:xfrm>
            <a:off x="283100" y="712150"/>
            <a:ext cx="7693800" cy="9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Further work</a:t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267" name="Shape 26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 txBox="1"/>
          <p:nvPr>
            <p:ph type="title"/>
          </p:nvPr>
        </p:nvSpPr>
        <p:spPr>
          <a:xfrm>
            <a:off x="368425" y="1781200"/>
            <a:ext cx="7167900" cy="30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Font typeface="Lato"/>
              <a:buChar char="●"/>
            </a:pPr>
            <a:r>
              <a:rPr b="0" lang="en" sz="1800">
                <a:solidFill>
                  <a:srgbClr val="EFEFEF"/>
                </a:solidFill>
                <a:latin typeface="Lato"/>
                <a:ea typeface="Lato"/>
                <a:cs typeface="Lato"/>
                <a:sym typeface="Lato"/>
              </a:rPr>
              <a:t>Reasonable accuracy with very fast training times</a:t>
            </a:r>
            <a:endParaRPr b="0" sz="1800">
              <a:solidFill>
                <a:srgbClr val="EFEFE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Font typeface="Lato"/>
              <a:buChar char="●"/>
            </a:pPr>
            <a:r>
              <a:rPr b="0" lang="en" sz="1800">
                <a:solidFill>
                  <a:srgbClr val="EFEFEF"/>
                </a:solidFill>
                <a:latin typeface="Lato"/>
                <a:ea typeface="Lato"/>
                <a:cs typeface="Lato"/>
                <a:sym typeface="Lato"/>
              </a:rPr>
              <a:t>Simple architecture</a:t>
            </a:r>
            <a:endParaRPr b="0" sz="1800">
              <a:solidFill>
                <a:srgbClr val="EFEFE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Font typeface="Lato"/>
              <a:buChar char="●"/>
            </a:pPr>
            <a:r>
              <a:rPr b="0" lang="en" sz="1800">
                <a:solidFill>
                  <a:srgbClr val="EFEFEF"/>
                </a:solidFill>
                <a:latin typeface="Lato"/>
                <a:ea typeface="Lato"/>
                <a:cs typeface="Lato"/>
                <a:sym typeface="Lato"/>
              </a:rPr>
              <a:t>Flexible input size and type</a:t>
            </a:r>
            <a:endParaRPr b="0" sz="1800">
              <a:solidFill>
                <a:srgbClr val="EFEFE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Font typeface="Lato"/>
              <a:buChar char="●"/>
            </a:pPr>
            <a:r>
              <a:rPr b="0" lang="en" sz="1800">
                <a:solidFill>
                  <a:srgbClr val="EFEFEF"/>
                </a:solidFill>
                <a:latin typeface="Lato"/>
                <a:ea typeface="Lato"/>
                <a:cs typeface="Lato"/>
                <a:sym typeface="Lato"/>
              </a:rPr>
              <a:t>Substantial data reduction</a:t>
            </a:r>
            <a:endParaRPr b="0" sz="1800">
              <a:solidFill>
                <a:srgbClr val="EFEFE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Font typeface="Lato"/>
              <a:buChar char="●"/>
            </a:pPr>
            <a:r>
              <a:rPr b="0" lang="en" sz="1800">
                <a:solidFill>
                  <a:srgbClr val="EFEFEF"/>
                </a:solidFill>
                <a:latin typeface="Lato"/>
                <a:ea typeface="Lato"/>
                <a:cs typeface="Lato"/>
                <a:sym typeface="Lato"/>
              </a:rPr>
              <a:t>Effort moved to preprocessing, testing is almost instant: can prepare data regardless of network architecture</a:t>
            </a:r>
            <a:endParaRPr b="0" sz="1800">
              <a:solidFill>
                <a:srgbClr val="EFEFE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0" sz="1800">
              <a:solidFill>
                <a:srgbClr val="EFEFE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3" name="Shape 273"/>
          <p:cNvSpPr txBox="1"/>
          <p:nvPr>
            <p:ph type="title"/>
          </p:nvPr>
        </p:nvSpPr>
        <p:spPr>
          <a:xfrm>
            <a:off x="283100" y="712150"/>
            <a:ext cx="7693800" cy="9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Conclusions</a:t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274" name="Shape 27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 txBox="1"/>
          <p:nvPr>
            <p:ph type="title"/>
          </p:nvPr>
        </p:nvSpPr>
        <p:spPr>
          <a:xfrm>
            <a:off x="261750" y="2061903"/>
            <a:ext cx="8620500" cy="101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Questions</a:t>
            </a:r>
            <a:endParaRPr/>
          </a:p>
        </p:txBody>
      </p:sp>
      <p:sp>
        <p:nvSpPr>
          <p:cNvPr id="280" name="Shape 28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353535"/>
        </a:solid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/>
          <p:nvPr>
            <p:ph idx="4294967295" type="title"/>
          </p:nvPr>
        </p:nvSpPr>
        <p:spPr>
          <a:xfrm>
            <a:off x="535775" y="1480150"/>
            <a:ext cx="7167900" cy="30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400"/>
              <a:buFont typeface="Lato"/>
              <a:buAutoNum type="arabicPeriod"/>
            </a:pPr>
            <a:r>
              <a:rPr b="0" lang="en" sz="2400">
                <a:solidFill>
                  <a:srgbClr val="EFEFEF"/>
                </a:solidFill>
                <a:latin typeface="Lato"/>
                <a:ea typeface="Lato"/>
                <a:cs typeface="Lato"/>
                <a:sym typeface="Lato"/>
              </a:rPr>
              <a:t>CNNs require GPU use or high-powered machines</a:t>
            </a:r>
            <a:endParaRPr b="0" sz="2400">
              <a:solidFill>
                <a:srgbClr val="EFEFE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810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400"/>
              <a:buFont typeface="Lato"/>
              <a:buAutoNum type="arabicPeriod"/>
            </a:pPr>
            <a:r>
              <a:rPr b="0" lang="en" sz="2400">
                <a:solidFill>
                  <a:srgbClr val="EFEFEF"/>
                </a:solidFill>
                <a:latin typeface="Lato"/>
                <a:ea typeface="Lato"/>
                <a:cs typeface="Lato"/>
                <a:sym typeface="Lato"/>
              </a:rPr>
              <a:t>Long training times vs. rapid innovation / testing</a:t>
            </a:r>
            <a:endParaRPr sz="2400">
              <a:solidFill>
                <a:srgbClr val="EFEFE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810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400"/>
              <a:buFont typeface="Lato"/>
              <a:buAutoNum type="arabicPeriod"/>
            </a:pPr>
            <a:r>
              <a:rPr b="0" lang="en" sz="2400">
                <a:solidFill>
                  <a:srgbClr val="EFEFEF"/>
                </a:solidFill>
                <a:latin typeface="Lato"/>
                <a:ea typeface="Lato"/>
                <a:cs typeface="Lato"/>
                <a:sym typeface="Lato"/>
              </a:rPr>
              <a:t>Complex architectures</a:t>
            </a:r>
            <a:endParaRPr b="0" sz="2400">
              <a:solidFill>
                <a:srgbClr val="EFEFE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810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400"/>
              <a:buFont typeface="Lato"/>
              <a:buAutoNum type="arabicPeriod"/>
            </a:pPr>
            <a:r>
              <a:rPr b="0" lang="en" sz="2400">
                <a:solidFill>
                  <a:srgbClr val="EFEFEF"/>
                </a:solidFill>
                <a:latin typeface="Lato"/>
                <a:ea typeface="Lato"/>
                <a:cs typeface="Lato"/>
                <a:sym typeface="Lato"/>
              </a:rPr>
              <a:t>Per-image testing time can be too high</a:t>
            </a:r>
            <a:endParaRPr b="0" sz="2400">
              <a:solidFill>
                <a:srgbClr val="EFEFE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810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400"/>
              <a:buFont typeface="Lato"/>
              <a:buAutoNum type="arabicPeriod"/>
            </a:pPr>
            <a:r>
              <a:rPr b="0" lang="en" sz="2400">
                <a:solidFill>
                  <a:srgbClr val="EFEFEF"/>
                </a:solidFill>
                <a:latin typeface="Lato"/>
                <a:ea typeface="Lato"/>
                <a:cs typeface="Lato"/>
                <a:sym typeface="Lato"/>
              </a:rPr>
              <a:t>Fixed input size</a:t>
            </a:r>
            <a:endParaRPr b="0" sz="2400">
              <a:solidFill>
                <a:srgbClr val="EFEFE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7" name="Shape 87"/>
          <p:cNvSpPr txBox="1"/>
          <p:nvPr>
            <p:ph idx="4294967295" type="title"/>
          </p:nvPr>
        </p:nvSpPr>
        <p:spPr>
          <a:xfrm>
            <a:off x="535775" y="712150"/>
            <a:ext cx="51972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>
                <a:solidFill>
                  <a:schemeClr val="dk1"/>
                </a:solidFill>
              </a:rPr>
              <a:t>Problems addressed</a:t>
            </a:r>
            <a:endParaRPr sz="2400"/>
          </a:p>
        </p:txBody>
      </p:sp>
      <p:sp>
        <p:nvSpPr>
          <p:cNvPr id="88" name="Shape 8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Shape 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700" y="162737"/>
            <a:ext cx="4254600" cy="48180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ece of duct tape sticking a note to the slide" id="94" name="Shape 94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Shape 95"/>
          <p:cNvSpPr txBox="1"/>
          <p:nvPr/>
        </p:nvSpPr>
        <p:spPr>
          <a:xfrm>
            <a:off x="2855550" y="687397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The Process</a:t>
            </a:r>
            <a:endParaRPr b="1" sz="3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96" name="Shape 96"/>
          <p:cNvSpPr txBox="1"/>
          <p:nvPr>
            <p:ph idx="4294967295" type="body"/>
          </p:nvPr>
        </p:nvSpPr>
        <p:spPr>
          <a:xfrm>
            <a:off x="2855550" y="1377480"/>
            <a:ext cx="3432900" cy="33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Acquire images</a:t>
            </a:r>
            <a:br>
              <a:rPr lang="en" sz="14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CIFAR-10 and ImageSoup scraping.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K-means on pixels</a:t>
            </a:r>
            <a:br>
              <a:rPr lang="en" sz="14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Cluster / segment the pixel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Centroids to neural network</a:t>
            </a:r>
            <a:br>
              <a:rPr lang="en" sz="14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Use the 5-D centroids as input for a neural network that solves the classification problem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97" name="Shape 9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/>
          <p:nvPr>
            <p:ph type="title"/>
          </p:nvPr>
        </p:nvSpPr>
        <p:spPr>
          <a:xfrm>
            <a:off x="330200" y="428075"/>
            <a:ext cx="8716500" cy="117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CIFAR-10: 60.000 small images</a:t>
            </a:r>
            <a:endParaRPr sz="3600">
              <a:solidFill>
                <a:schemeClr val="accent5"/>
              </a:solidFill>
            </a:endParaRPr>
          </a:p>
        </p:txBody>
      </p:sp>
      <p:sp>
        <p:nvSpPr>
          <p:cNvPr id="103" name="Shape 10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4" name="Shape 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4174" y="1200300"/>
            <a:ext cx="4935650" cy="3776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/>
          <p:nvPr>
            <p:ph type="title"/>
          </p:nvPr>
        </p:nvSpPr>
        <p:spPr>
          <a:xfrm>
            <a:off x="298575" y="402775"/>
            <a:ext cx="8716500" cy="117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Scraping: suns and moons</a:t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110" name="Shape 11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1" name="Shape 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2025" y="2537675"/>
            <a:ext cx="7219950" cy="552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 txBox="1"/>
          <p:nvPr>
            <p:ph type="title"/>
          </p:nvPr>
        </p:nvSpPr>
        <p:spPr>
          <a:xfrm>
            <a:off x="298575" y="402775"/>
            <a:ext cx="8716500" cy="117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Images to XYRGB</a:t>
            </a:r>
            <a:endParaRPr>
              <a:solidFill>
                <a:schemeClr val="accent5"/>
              </a:solidFill>
            </a:endParaRPr>
          </a:p>
        </p:txBody>
      </p:sp>
      <p:grpSp>
        <p:nvGrpSpPr>
          <p:cNvPr id="117" name="Shape 117"/>
          <p:cNvGrpSpPr/>
          <p:nvPr/>
        </p:nvGrpSpPr>
        <p:grpSpPr>
          <a:xfrm>
            <a:off x="6705838" y="1933260"/>
            <a:ext cx="2212050" cy="2537076"/>
            <a:chOff x="6803275" y="395363"/>
            <a:chExt cx="2212050" cy="2537076"/>
          </a:xfrm>
        </p:grpSpPr>
        <p:pic>
          <p:nvPicPr>
            <p:cNvPr id="118" name="Shape 11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ece of duct tape sticking a note to the slide" id="119" name="Shape 119"/>
            <p:cNvPicPr preferRelativeResize="0"/>
            <p:nvPr/>
          </p:nvPicPr>
          <p:blipFill rotWithShape="1">
            <a:blip r:embed="rId4">
              <a:alphaModFix/>
            </a:blip>
            <a:srcRect b="10011" l="9244" r="2118" t="5926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0" name="Shape 120"/>
            <p:cNvSpPr txBox="1"/>
            <p:nvPr/>
          </p:nvSpPr>
          <p:spPr>
            <a:xfrm>
              <a:off x="6944800" y="6842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rPr b="1" lang="en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Flattened meshgrid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>
                <a:spcBef>
                  <a:spcPts val="80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Each 5-D unit has its coordinates normalised by the shortest side</a:t>
              </a:r>
              <a:endParaRPr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>
                <a:spcBef>
                  <a:spcPts val="80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Normalised RGB</a:t>
              </a:r>
              <a:endParaRPr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>
                <a:spcBef>
                  <a:spcPts val="800"/>
                </a:spcBef>
                <a:spcAft>
                  <a:spcPts val="80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We normalise the RGB components to [0, 1].</a:t>
              </a:r>
              <a:endParaRPr b="1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pic>
        <p:nvPicPr>
          <p:cNvPr id="121" name="Shape 1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51625" y="2525525"/>
            <a:ext cx="4756874" cy="128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Shape 1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5388" y="2473225"/>
            <a:ext cx="6029325" cy="1381125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Shape 12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 txBox="1"/>
          <p:nvPr>
            <p:ph type="title"/>
          </p:nvPr>
        </p:nvSpPr>
        <p:spPr>
          <a:xfrm>
            <a:off x="298575" y="402775"/>
            <a:ext cx="8716500" cy="117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Superpixels (SLIC)</a:t>
            </a:r>
            <a:endParaRPr>
              <a:solidFill>
                <a:schemeClr val="accent5"/>
              </a:solidFill>
            </a:endParaRPr>
          </a:p>
        </p:txBody>
      </p:sp>
      <p:grpSp>
        <p:nvGrpSpPr>
          <p:cNvPr id="129" name="Shape 129"/>
          <p:cNvGrpSpPr/>
          <p:nvPr/>
        </p:nvGrpSpPr>
        <p:grpSpPr>
          <a:xfrm>
            <a:off x="6705837" y="1933271"/>
            <a:ext cx="2212050" cy="2081417"/>
            <a:chOff x="6803275" y="395363"/>
            <a:chExt cx="2212050" cy="2537076"/>
          </a:xfrm>
        </p:grpSpPr>
        <p:pic>
          <p:nvPicPr>
            <p:cNvPr id="130" name="Shape 13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ece of duct tape sticking a note to the slide" id="131" name="Shape 131"/>
            <p:cNvPicPr preferRelativeResize="0"/>
            <p:nvPr/>
          </p:nvPicPr>
          <p:blipFill rotWithShape="1">
            <a:blip r:embed="rId4">
              <a:alphaModFix/>
            </a:blip>
            <a:srcRect b="10011" l="9244" r="2118" t="5926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2" name="Shape 132"/>
            <p:cNvSpPr txBox="1"/>
            <p:nvPr/>
          </p:nvSpPr>
          <p:spPr>
            <a:xfrm>
              <a:off x="6944800" y="6842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rPr b="1" lang="en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Inspiration: SLIC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>
                <a:spcBef>
                  <a:spcPts val="800"/>
                </a:spcBef>
                <a:spcAft>
                  <a:spcPts val="80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SLIC superpixels use a combination of spatial and chromatic distance in the La*b* space</a:t>
              </a:r>
              <a:endParaRPr b="1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pic>
        <p:nvPicPr>
          <p:cNvPr id="133" name="Shape 1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8075" y="1621425"/>
            <a:ext cx="5505450" cy="27051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Shape 13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/>
          <p:nvPr>
            <p:ph type="title"/>
          </p:nvPr>
        </p:nvSpPr>
        <p:spPr>
          <a:xfrm>
            <a:off x="298575" y="402775"/>
            <a:ext cx="8716500" cy="117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Superpixels: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k-means</a:t>
            </a:r>
            <a:endParaRPr/>
          </a:p>
        </p:txBody>
      </p:sp>
      <p:grpSp>
        <p:nvGrpSpPr>
          <p:cNvPr id="140" name="Shape 140"/>
          <p:cNvGrpSpPr/>
          <p:nvPr/>
        </p:nvGrpSpPr>
        <p:grpSpPr>
          <a:xfrm>
            <a:off x="1441712" y="2661165"/>
            <a:ext cx="2212050" cy="1741956"/>
            <a:chOff x="6803275" y="395363"/>
            <a:chExt cx="2212050" cy="2537076"/>
          </a:xfrm>
        </p:grpSpPr>
        <p:pic>
          <p:nvPicPr>
            <p:cNvPr id="141" name="Shape 14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ece of duct tape sticking a note to the slide" id="142" name="Shape 142"/>
            <p:cNvPicPr preferRelativeResize="0"/>
            <p:nvPr/>
          </p:nvPicPr>
          <p:blipFill rotWithShape="1">
            <a:blip r:embed="rId4">
              <a:alphaModFix/>
            </a:blip>
            <a:srcRect b="10011" l="9244" r="2118" t="5926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3" name="Shape 143"/>
            <p:cNvSpPr txBox="1"/>
            <p:nvPr/>
          </p:nvSpPr>
          <p:spPr>
            <a:xfrm>
              <a:off x="6944800" y="6842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rPr b="1" lang="en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XYRGB clustering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>
                <a:spcBef>
                  <a:spcPts val="800"/>
                </a:spcBef>
                <a:spcAft>
                  <a:spcPts val="80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My m</a:t>
              </a: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odel: X, Y, R, G, B are considered similarly, but the first two are “tweaked”.</a:t>
              </a:r>
              <a:endParaRPr b="1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pic>
        <p:nvPicPr>
          <p:cNvPr id="144" name="Shape 1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51000" y="74650"/>
            <a:ext cx="3271650" cy="4994175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Shape 14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